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sldIdLst>
    <p:sldId id="267" r:id="rId3"/>
    <p:sldId id="268" r:id="rId4"/>
    <p:sldId id="270" r:id="rId5"/>
    <p:sldId id="27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3D860"/>
    <a:srgbClr val="191919"/>
    <a:srgbClr val="F0F0F0"/>
    <a:srgbClr val="000000"/>
    <a:srgbClr val="173DFF"/>
    <a:srgbClr val="00CF00"/>
    <a:srgbClr val="FE0000"/>
    <a:srgbClr val="FFC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96E6ADB1-7DD4-D335-CE4D-63963EAB7AB3}"/>
              </a:ext>
            </a:extLst>
          </p:cNvPr>
          <p:cNvSpPr/>
          <p:nvPr userDrawn="1"/>
        </p:nvSpPr>
        <p:spPr>
          <a:xfrm>
            <a:off x="0" y="0"/>
            <a:ext cx="375285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Lágrima 30">
            <a:extLst>
              <a:ext uri="{FF2B5EF4-FFF2-40B4-BE49-F238E27FC236}">
                <a16:creationId xmlns:a16="http://schemas.microsoft.com/office/drawing/2014/main" id="{F5FA3991-01F1-6558-C530-B3ACF5976941}"/>
              </a:ext>
            </a:extLst>
          </p:cNvPr>
          <p:cNvSpPr/>
          <p:nvPr userDrawn="1"/>
        </p:nvSpPr>
        <p:spPr>
          <a:xfrm>
            <a:off x="280995" y="1181318"/>
            <a:ext cx="4424355" cy="4524915"/>
          </a:xfrm>
          <a:prstGeom prst="teardrop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spaço Reservado para Imagem 34">
            <a:extLst>
              <a:ext uri="{FF2B5EF4-FFF2-40B4-BE49-F238E27FC236}">
                <a16:creationId xmlns:a16="http://schemas.microsoft.com/office/drawing/2014/main" id="{8B1A3727-D904-92C3-19ED-A3A900D619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152" y="1295620"/>
            <a:ext cx="4171940" cy="4266762"/>
          </a:xfrm>
          <a:custGeom>
            <a:avLst/>
            <a:gdLst>
              <a:gd name="connsiteX0" fmla="*/ 2085970 w 4171940"/>
              <a:gd name="connsiteY0" fmla="*/ 0 h 4266762"/>
              <a:gd name="connsiteX1" fmla="*/ 4171940 w 4171940"/>
              <a:gd name="connsiteY1" fmla="*/ 0 h 4266762"/>
              <a:gd name="connsiteX2" fmla="*/ 4171940 w 4171940"/>
              <a:gd name="connsiteY2" fmla="*/ 2133381 h 4266762"/>
              <a:gd name="connsiteX3" fmla="*/ 2085970 w 4171940"/>
              <a:gd name="connsiteY3" fmla="*/ 4266762 h 4266762"/>
              <a:gd name="connsiteX4" fmla="*/ 0 w 4171940"/>
              <a:gd name="connsiteY4" fmla="*/ 2133381 h 4266762"/>
              <a:gd name="connsiteX5" fmla="*/ 2085970 w 4171940"/>
              <a:gd name="connsiteY5" fmla="*/ 0 h 426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940" h="4266762">
                <a:moveTo>
                  <a:pt x="2085970" y="0"/>
                </a:moveTo>
                <a:lnTo>
                  <a:pt x="4171940" y="0"/>
                </a:lnTo>
                <a:lnTo>
                  <a:pt x="4171940" y="2133381"/>
                </a:lnTo>
                <a:cubicBezTo>
                  <a:pt x="4171940" y="3311615"/>
                  <a:pt x="3238019" y="4266762"/>
                  <a:pt x="2085970" y="4266762"/>
                </a:cubicBezTo>
                <a:cubicBezTo>
                  <a:pt x="933921" y="4266762"/>
                  <a:pt x="0" y="3311615"/>
                  <a:pt x="0" y="2133381"/>
                </a:cubicBezTo>
                <a:cubicBezTo>
                  <a:pt x="0" y="955147"/>
                  <a:pt x="933921" y="0"/>
                  <a:pt x="208597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59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718A3-A2EB-5230-FB12-1FAB7A73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AA0B6E-B9E3-CDED-07D6-52F858C4D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964800-8144-B9ED-0763-C145A521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3EDBDF-F1A5-CCD3-71D5-3CE03087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2FC360-2442-C350-DC15-FEA765C4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33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62611D-1FBD-EDA0-6F18-A04E37259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61139C-B519-C52F-5F1F-0B7B6AD2F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0D00E1-2E42-1938-CD51-8D050A02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4DC8C2-9856-4B5C-1B35-B4A1973E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7AE855-66FF-EA6F-7045-CFF2019B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406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53C03F82-3E1F-992B-670B-F1A2D9DA5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186" y="674688"/>
            <a:ext cx="5576815" cy="5459412"/>
          </a:xfrm>
          <a:custGeom>
            <a:avLst/>
            <a:gdLst>
              <a:gd name="connsiteX0" fmla="*/ 463618 w 5576815"/>
              <a:gd name="connsiteY0" fmla="*/ 0 h 5459412"/>
              <a:gd name="connsiteX1" fmla="*/ 5576815 w 5576815"/>
              <a:gd name="connsiteY1" fmla="*/ 0 h 5459412"/>
              <a:gd name="connsiteX2" fmla="*/ 5576815 w 5576815"/>
              <a:gd name="connsiteY2" fmla="*/ 4871435 h 5459412"/>
              <a:gd name="connsiteX3" fmla="*/ 5418073 w 5576815"/>
              <a:gd name="connsiteY3" fmla="*/ 5391121 h 5459412"/>
              <a:gd name="connsiteX4" fmla="*/ 5361728 w 5576815"/>
              <a:gd name="connsiteY4" fmla="*/ 5459412 h 5459412"/>
              <a:gd name="connsiteX5" fmla="*/ 0 w 5576815"/>
              <a:gd name="connsiteY5" fmla="*/ 5459412 h 5459412"/>
              <a:gd name="connsiteX6" fmla="*/ 0 w 5576815"/>
              <a:gd name="connsiteY6" fmla="*/ 803440 h 5459412"/>
              <a:gd name="connsiteX7" fmla="*/ 409803 w 5576815"/>
              <a:gd name="connsiteY7" fmla="*/ 32694 h 5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6815" h="5459412">
                <a:moveTo>
                  <a:pt x="463618" y="0"/>
                </a:moveTo>
                <a:lnTo>
                  <a:pt x="5576815" y="0"/>
                </a:lnTo>
                <a:lnTo>
                  <a:pt x="5576815" y="4871435"/>
                </a:lnTo>
                <a:cubicBezTo>
                  <a:pt x="5576815" y="5063938"/>
                  <a:pt x="5518295" y="5242774"/>
                  <a:pt x="5418073" y="5391121"/>
                </a:cubicBezTo>
                <a:lnTo>
                  <a:pt x="5361728" y="5459412"/>
                </a:lnTo>
                <a:lnTo>
                  <a:pt x="0" y="5459412"/>
                </a:lnTo>
                <a:lnTo>
                  <a:pt x="0" y="803440"/>
                </a:lnTo>
                <a:cubicBezTo>
                  <a:pt x="0" y="482601"/>
                  <a:pt x="162557" y="199730"/>
                  <a:pt x="409803" y="32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318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5723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column text">
    <p:bg>
      <p:bgPr>
        <a:solidFill>
          <a:srgbClr val="F0F0F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319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3634DA-B385-A92B-E03E-EE4B9D3D1501}"/>
              </a:ext>
            </a:extLst>
          </p:cNvPr>
          <p:cNvSpPr/>
          <p:nvPr userDrawn="1"/>
        </p:nvSpPr>
        <p:spPr>
          <a:xfrm>
            <a:off x="1800664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1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FB527B5-99F1-5E1A-F4F0-4245FC110ED4}"/>
              </a:ext>
            </a:extLst>
          </p:cNvPr>
          <p:cNvSpPr/>
          <p:nvPr userDrawn="1"/>
        </p:nvSpPr>
        <p:spPr>
          <a:xfrm>
            <a:off x="4404750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2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2C7DA28-1657-F0B3-0FCC-055D5A63516D}"/>
              </a:ext>
            </a:extLst>
          </p:cNvPr>
          <p:cNvSpPr/>
          <p:nvPr userDrawn="1"/>
        </p:nvSpPr>
        <p:spPr>
          <a:xfrm>
            <a:off x="9612922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4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B339D5E-A0E5-E5F6-64A4-4D99B5D2841F}"/>
              </a:ext>
            </a:extLst>
          </p:cNvPr>
          <p:cNvSpPr/>
          <p:nvPr userDrawn="1"/>
        </p:nvSpPr>
        <p:spPr>
          <a:xfrm>
            <a:off x="7008836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3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84A1AE9-2F20-E2A5-3ABA-5B16B4C401B6}"/>
              </a:ext>
            </a:extLst>
          </p:cNvPr>
          <p:cNvCxnSpPr/>
          <p:nvPr userDrawn="1"/>
        </p:nvCxnSpPr>
        <p:spPr>
          <a:xfrm>
            <a:off x="984738" y="2996418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8E67FF2-26B3-D138-D005-C846C9DAD9F0}"/>
              </a:ext>
            </a:extLst>
          </p:cNvPr>
          <p:cNvCxnSpPr/>
          <p:nvPr userDrawn="1"/>
        </p:nvCxnSpPr>
        <p:spPr>
          <a:xfrm>
            <a:off x="996458" y="5441852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AB03208-FD3C-FD45-4274-A50832B54B40}"/>
              </a:ext>
            </a:extLst>
          </p:cNvPr>
          <p:cNvSpPr/>
          <p:nvPr userDrawn="1"/>
        </p:nvSpPr>
        <p:spPr>
          <a:xfrm>
            <a:off x="180066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B5A290D-3C79-36A3-312A-9D03D1747D5A}"/>
              </a:ext>
            </a:extLst>
          </p:cNvPr>
          <p:cNvSpPr/>
          <p:nvPr userDrawn="1"/>
        </p:nvSpPr>
        <p:spPr>
          <a:xfrm>
            <a:off x="9673884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7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099A22F-640C-0378-4F2B-575F4489C2FB}"/>
              </a:ext>
            </a:extLst>
          </p:cNvPr>
          <p:cNvSpPr/>
          <p:nvPr userDrawn="1"/>
        </p:nvSpPr>
        <p:spPr>
          <a:xfrm>
            <a:off x="573727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33300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17F2457-9805-F1C2-BF51-38CB4F6783E3}"/>
              </a:ext>
            </a:extLst>
          </p:cNvPr>
          <p:cNvCxnSpPr/>
          <p:nvPr userDrawn="1"/>
        </p:nvCxnSpPr>
        <p:spPr>
          <a:xfrm>
            <a:off x="970671" y="4178105"/>
            <a:ext cx="10269415" cy="0"/>
          </a:xfrm>
          <a:prstGeom prst="line">
            <a:avLst/>
          </a:prstGeom>
          <a:ln w="5715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317;p38">
            <a:extLst>
              <a:ext uri="{FF2B5EF4-FFF2-40B4-BE49-F238E27FC236}">
                <a16:creationId xmlns:a16="http://schemas.microsoft.com/office/drawing/2014/main" id="{EAECC495-5EE0-34FA-CDDC-57A2F280FCE8}"/>
              </a:ext>
            </a:extLst>
          </p:cNvPr>
          <p:cNvGrpSpPr/>
          <p:nvPr userDrawn="1"/>
        </p:nvGrpSpPr>
        <p:grpSpPr>
          <a:xfrm>
            <a:off x="1669426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5" name="Google Shape;318;p38">
              <a:extLst>
                <a:ext uri="{FF2B5EF4-FFF2-40B4-BE49-F238E27FC236}">
                  <a16:creationId xmlns:a16="http://schemas.microsoft.com/office/drawing/2014/main" id="{CFF99171-4246-A47D-B154-F8BF6C3A8B2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DDC3D501-24C9-00F1-F7C6-F599F904644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17;p38">
            <a:extLst>
              <a:ext uri="{FF2B5EF4-FFF2-40B4-BE49-F238E27FC236}">
                <a16:creationId xmlns:a16="http://schemas.microsoft.com/office/drawing/2014/main" id="{523CC6E4-F5F0-4B40-0AB8-A1B6A7641217}"/>
              </a:ext>
            </a:extLst>
          </p:cNvPr>
          <p:cNvGrpSpPr/>
          <p:nvPr userDrawn="1"/>
        </p:nvGrpSpPr>
        <p:grpSpPr>
          <a:xfrm>
            <a:off x="3724345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3C35EE6F-4EAE-DF38-4D79-09761863B56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6;p38">
              <a:extLst>
                <a:ext uri="{FF2B5EF4-FFF2-40B4-BE49-F238E27FC236}">
                  <a16:creationId xmlns:a16="http://schemas.microsoft.com/office/drawing/2014/main" id="{E2D106F0-191D-CC43-DDD6-8F3CE456967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17;p38">
            <a:extLst>
              <a:ext uri="{FF2B5EF4-FFF2-40B4-BE49-F238E27FC236}">
                <a16:creationId xmlns:a16="http://schemas.microsoft.com/office/drawing/2014/main" id="{5E72989C-DE1F-133D-1C3F-843ED75FA2C4}"/>
              </a:ext>
            </a:extLst>
          </p:cNvPr>
          <p:cNvGrpSpPr/>
          <p:nvPr userDrawn="1"/>
        </p:nvGrpSpPr>
        <p:grpSpPr>
          <a:xfrm>
            <a:off x="5779264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1" name="Google Shape;318;p38">
              <a:extLst>
                <a:ext uri="{FF2B5EF4-FFF2-40B4-BE49-F238E27FC236}">
                  <a16:creationId xmlns:a16="http://schemas.microsoft.com/office/drawing/2014/main" id="{8B03EBA4-988D-F6B8-C254-333B9797A77F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6;p38">
              <a:extLst>
                <a:ext uri="{FF2B5EF4-FFF2-40B4-BE49-F238E27FC236}">
                  <a16:creationId xmlns:a16="http://schemas.microsoft.com/office/drawing/2014/main" id="{F0E51C7D-94E6-1764-A2D4-471DBC73B839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17;p38">
            <a:extLst>
              <a:ext uri="{FF2B5EF4-FFF2-40B4-BE49-F238E27FC236}">
                <a16:creationId xmlns:a16="http://schemas.microsoft.com/office/drawing/2014/main" id="{C6B2FA7B-6960-AF40-9EEE-53CFB6687FC4}"/>
              </a:ext>
            </a:extLst>
          </p:cNvPr>
          <p:cNvGrpSpPr/>
          <p:nvPr userDrawn="1"/>
        </p:nvGrpSpPr>
        <p:grpSpPr>
          <a:xfrm>
            <a:off x="783418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4" name="Google Shape;318;p38">
              <a:extLst>
                <a:ext uri="{FF2B5EF4-FFF2-40B4-BE49-F238E27FC236}">
                  <a16:creationId xmlns:a16="http://schemas.microsoft.com/office/drawing/2014/main" id="{EE4FFA7A-AB2E-7473-47CA-B9219BEC5DFE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6;p38">
              <a:extLst>
                <a:ext uri="{FF2B5EF4-FFF2-40B4-BE49-F238E27FC236}">
                  <a16:creationId xmlns:a16="http://schemas.microsoft.com/office/drawing/2014/main" id="{C511BEA7-239C-5388-1F84-944458D8FD5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17;p38">
            <a:extLst>
              <a:ext uri="{FF2B5EF4-FFF2-40B4-BE49-F238E27FC236}">
                <a16:creationId xmlns:a16="http://schemas.microsoft.com/office/drawing/2014/main" id="{78EBDEB6-7839-F5E3-DADE-F30CC4ACAF00}"/>
              </a:ext>
            </a:extLst>
          </p:cNvPr>
          <p:cNvGrpSpPr/>
          <p:nvPr userDrawn="1"/>
        </p:nvGrpSpPr>
        <p:grpSpPr>
          <a:xfrm>
            <a:off x="988910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7" name="Google Shape;318;p38">
              <a:extLst>
                <a:ext uri="{FF2B5EF4-FFF2-40B4-BE49-F238E27FC236}">
                  <a16:creationId xmlns:a16="http://schemas.microsoft.com/office/drawing/2014/main" id="{CAF115F6-FF84-C87A-99B1-AD256A8687DA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38">
              <a:extLst>
                <a:ext uri="{FF2B5EF4-FFF2-40B4-BE49-F238E27FC236}">
                  <a16:creationId xmlns:a16="http://schemas.microsoft.com/office/drawing/2014/main" id="{1A6EA80D-CCF1-425B-E9A5-7BD2C3B1FAC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CE92778-59AE-7ADF-567B-14D004BB4982}"/>
              </a:ext>
            </a:extLst>
          </p:cNvPr>
          <p:cNvSpPr/>
          <p:nvPr userDrawn="1"/>
        </p:nvSpPr>
        <p:spPr>
          <a:xfrm>
            <a:off x="1622989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1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C733CA4-E4F6-8F93-A0BA-4F84041B5F43}"/>
              </a:ext>
            </a:extLst>
          </p:cNvPr>
          <p:cNvSpPr/>
          <p:nvPr userDrawn="1"/>
        </p:nvSpPr>
        <p:spPr>
          <a:xfrm>
            <a:off x="984266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5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9D22CED-06DF-5902-049F-A34BCB8974A3}"/>
              </a:ext>
            </a:extLst>
          </p:cNvPr>
          <p:cNvSpPr/>
          <p:nvPr userDrawn="1"/>
        </p:nvSpPr>
        <p:spPr>
          <a:xfrm>
            <a:off x="3677908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2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B3F7EB8-34BB-7EEE-44E1-1E30608BD957}"/>
              </a:ext>
            </a:extLst>
          </p:cNvPr>
          <p:cNvSpPr/>
          <p:nvPr userDrawn="1"/>
        </p:nvSpPr>
        <p:spPr>
          <a:xfrm>
            <a:off x="5732827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3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C0D6863-25FA-8AD3-506D-187B85A6D4E2}"/>
              </a:ext>
            </a:extLst>
          </p:cNvPr>
          <p:cNvSpPr/>
          <p:nvPr userDrawn="1"/>
        </p:nvSpPr>
        <p:spPr>
          <a:xfrm>
            <a:off x="778774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4897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EC3858-F921-CF8B-616E-35CA05CA0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343E391-2C03-8E0E-AAD3-C8FD7128CA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5B598-6177-4FF2-81B6-424A7FCB3CAB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491E7B5-86F7-F25C-E456-81DBCA2F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45D4CB4-2BB0-AF30-CA3F-F09B50969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5C7521-A5D2-4C55-82FA-55D78EDC80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115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968456D-560D-7842-66E3-1EE418937B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5B598-6177-4FF2-81B6-424A7FCB3CAB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FE7A86-71B2-C793-3205-15AE5AB16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E28A5D-BBDB-424F-EFAA-24E55D143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5C7521-A5D2-4C55-82FA-55D78EDC80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9343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6B7E5-F22E-C1BE-98FA-A2B52CF0D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71CEFB-4B1A-AFC8-0ED2-F9373D89D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D66E5BA-F362-C2E8-051B-3E849A93AE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F69E32-1728-B4FD-C79E-E8E820ECF7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5B598-6177-4FF2-81B6-424A7FCB3CAB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0410B4-CA8D-906B-68A9-286C89B33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07C9C66-FDD5-2D35-F889-EC8BBEC3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5C7521-A5D2-4C55-82FA-55D78EDC80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04364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EB89D47-9611-99CB-C13D-198E33762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8" y="2918301"/>
            <a:ext cx="2116771" cy="2227348"/>
          </a:xfrm>
          <a:prstGeom prst="ellipse">
            <a:avLst/>
          </a:prstGeom>
          <a:noFill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302CC85-DC4D-D716-4C9B-B93682DAC1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56" y="177376"/>
            <a:ext cx="2116771" cy="2227348"/>
          </a:xfrm>
          <a:prstGeom prst="ellipse">
            <a:avLst/>
          </a:prstGeom>
          <a:noFill/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C9AB81BA-EC10-D24F-4D98-FB7956BBD605}"/>
              </a:ext>
            </a:extLst>
          </p:cNvPr>
          <p:cNvSpPr/>
          <p:nvPr userDrawn="1"/>
        </p:nvSpPr>
        <p:spPr>
          <a:xfrm>
            <a:off x="11695362" y="6000750"/>
            <a:ext cx="1068138" cy="131445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8688286-5ABD-8CE3-2FA0-0A642E61AC03}"/>
              </a:ext>
            </a:extLst>
          </p:cNvPr>
          <p:cNvGrpSpPr/>
          <p:nvPr userDrawn="1"/>
        </p:nvGrpSpPr>
        <p:grpSpPr>
          <a:xfrm>
            <a:off x="1039299" y="274264"/>
            <a:ext cx="3630147" cy="1654352"/>
            <a:chOff x="4343725" y="3409350"/>
            <a:chExt cx="3630147" cy="165435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1230AF3-6697-625D-457D-3A9984C5EB20}"/>
                </a:ext>
              </a:extLst>
            </p:cNvPr>
            <p:cNvSpPr txBox="1"/>
            <p:nvPr userDrawn="1"/>
          </p:nvSpPr>
          <p:spPr>
            <a:xfrm>
              <a:off x="4493771" y="3409350"/>
              <a:ext cx="33300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0" b="1" spc="300" dirty="0">
                  <a:latin typeface="Rawline Black" panose="00000A00000000000000" pitchFamily="2" charset="0"/>
                </a:rPr>
                <a:t>BRASIL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68A3976-3BED-D4A9-6F1B-859CF56E3F9D}"/>
                </a:ext>
              </a:extLst>
            </p:cNvPr>
            <p:cNvSpPr txBox="1"/>
            <p:nvPr userDrawn="1"/>
          </p:nvSpPr>
          <p:spPr>
            <a:xfrm>
              <a:off x="4343725" y="4149582"/>
              <a:ext cx="3630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spc="0" dirty="0">
                  <a:latin typeface="Rawline Black" panose="00000A00000000000000" pitchFamily="2" charset="0"/>
                </a:rPr>
                <a:t>SORRIDENTE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EFDDE6E-7DB0-DD28-8E17-86EB8D9FB663}"/>
                </a:ext>
              </a:extLst>
            </p:cNvPr>
            <p:cNvSpPr txBox="1"/>
            <p:nvPr userDrawn="1"/>
          </p:nvSpPr>
          <p:spPr>
            <a:xfrm>
              <a:off x="4343725" y="4602037"/>
              <a:ext cx="3630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spc="0" dirty="0">
                  <a:latin typeface="Rawline Light" panose="00000400000000000000" pitchFamily="2" charset="0"/>
                </a:rPr>
                <a:t>Saúde Bucal no SUS</a:t>
              </a:r>
            </a:p>
          </p:txBody>
        </p:sp>
      </p:grp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22DA09C-D32E-D5A1-EA96-1845E566A7DF}"/>
              </a:ext>
            </a:extLst>
          </p:cNvPr>
          <p:cNvSpPr/>
          <p:nvPr userDrawn="1"/>
        </p:nvSpPr>
        <p:spPr>
          <a:xfrm>
            <a:off x="0" y="0"/>
            <a:ext cx="947624" cy="1498105"/>
          </a:xfrm>
          <a:custGeom>
            <a:avLst/>
            <a:gdLst>
              <a:gd name="connsiteX0" fmla="*/ 0 w 947624"/>
              <a:gd name="connsiteY0" fmla="*/ 0 h 1498105"/>
              <a:gd name="connsiteX1" fmla="*/ 947624 w 947624"/>
              <a:gd name="connsiteY1" fmla="*/ 0 h 1498105"/>
              <a:gd name="connsiteX2" fmla="*/ 184301 w 947624"/>
              <a:gd name="connsiteY2" fmla="*/ 1498105 h 1498105"/>
              <a:gd name="connsiteX3" fmla="*/ 0 w 947624"/>
              <a:gd name="connsiteY3" fmla="*/ 1259730 h 1498105"/>
              <a:gd name="connsiteX4" fmla="*/ 0 w 947624"/>
              <a:gd name="connsiteY4" fmla="*/ 0 h 149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624" h="1498105">
                <a:moveTo>
                  <a:pt x="0" y="0"/>
                </a:moveTo>
                <a:lnTo>
                  <a:pt x="947624" y="0"/>
                </a:lnTo>
                <a:lnTo>
                  <a:pt x="184301" y="1498105"/>
                </a:lnTo>
                <a:lnTo>
                  <a:pt x="0" y="12597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F3E9F1-DE1F-61BC-E206-8B6C3C3453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45" y="2587125"/>
            <a:ext cx="3708209" cy="269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75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8CFDD7-94CA-FA6B-2374-BE9733C2F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A3BA974-F627-2AF7-0E15-EE028987A3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C3C7E9B-7521-FB21-E24F-2219806CF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B243D65-E8A2-5F29-61C7-B66107AEE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5B598-6177-4FF2-81B6-424A7FCB3CAB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2D2CD1E-1407-4478-82F5-9E161BD64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546D4CD-B41E-265F-E989-78EE201F7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5C7521-A5D2-4C55-82FA-55D78EDC80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38138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8725FE-CEFC-55DA-557B-F0FAC0896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410FE78-0C09-6268-815B-2488AC6FA5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2AF892-593B-63AE-2863-647A0FE8B3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5B598-6177-4FF2-81B6-424A7FCB3CAB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309A13-747C-B047-D4CD-5D0E2CA2D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EEE212-6BD2-977E-EC9A-E7D2B31F5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5C7521-A5D2-4C55-82FA-55D78EDC80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526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48A57E7-4D41-CD50-3B9E-554968B4AB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FD3C9C3-222E-4114-400A-FB0CA01388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AA9983-5B99-90D6-1278-5C6D9E95FE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4D5B598-6177-4FF2-81B6-424A7FCB3CAB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D1D303-943C-E33F-B59C-B57F7133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3489278-FF29-E958-687A-6FCDEAF40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C5C7521-A5D2-4C55-82FA-55D78EDC80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7368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D0919E96-8A62-4E76-E7FA-7A7899380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4975" y="1323975"/>
            <a:ext cx="4210050" cy="4210050"/>
          </a:xfrm>
          <a:custGeom>
            <a:avLst/>
            <a:gdLst>
              <a:gd name="connsiteX0" fmla="*/ 2105025 w 4210050"/>
              <a:gd name="connsiteY0" fmla="*/ 0 h 4210050"/>
              <a:gd name="connsiteX1" fmla="*/ 4210050 w 4210050"/>
              <a:gd name="connsiteY1" fmla="*/ 2105025 h 4210050"/>
              <a:gd name="connsiteX2" fmla="*/ 2105025 w 4210050"/>
              <a:gd name="connsiteY2" fmla="*/ 4210050 h 4210050"/>
              <a:gd name="connsiteX3" fmla="*/ 0 w 4210050"/>
              <a:gd name="connsiteY3" fmla="*/ 2105025 h 4210050"/>
              <a:gd name="connsiteX4" fmla="*/ 2105025 w 4210050"/>
              <a:gd name="connsiteY4" fmla="*/ 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050" h="4210050">
                <a:moveTo>
                  <a:pt x="2105025" y="0"/>
                </a:moveTo>
                <a:cubicBezTo>
                  <a:pt x="3267598" y="0"/>
                  <a:pt x="4210050" y="942452"/>
                  <a:pt x="4210050" y="2105025"/>
                </a:cubicBezTo>
                <a:cubicBezTo>
                  <a:pt x="4210050" y="3267598"/>
                  <a:pt x="3267598" y="4210050"/>
                  <a:pt x="2105025" y="4210050"/>
                </a:cubicBezTo>
                <a:cubicBezTo>
                  <a:pt x="942452" y="4210050"/>
                  <a:pt x="0" y="3267598"/>
                  <a:pt x="0" y="2105025"/>
                </a:cubicBezTo>
                <a:cubicBezTo>
                  <a:pt x="0" y="942452"/>
                  <a:pt x="942452" y="0"/>
                  <a:pt x="21050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95115924-3622-3D0F-6271-AE0BD3ED3B51}"/>
              </a:ext>
            </a:extLst>
          </p:cNvPr>
          <p:cNvSpPr/>
          <p:nvPr userDrawn="1"/>
        </p:nvSpPr>
        <p:spPr>
          <a:xfrm>
            <a:off x="7505700" y="-19050"/>
            <a:ext cx="4686300" cy="6877050"/>
          </a:xfrm>
          <a:custGeom>
            <a:avLst/>
            <a:gdLst>
              <a:gd name="connsiteX0" fmla="*/ 1387392 w 4686300"/>
              <a:gd name="connsiteY0" fmla="*/ 0 h 6877050"/>
              <a:gd name="connsiteX1" fmla="*/ 4686300 w 4686300"/>
              <a:gd name="connsiteY1" fmla="*/ 19050 h 6877050"/>
              <a:gd name="connsiteX2" fmla="*/ 4686300 w 4686300"/>
              <a:gd name="connsiteY2" fmla="*/ 6877050 h 6877050"/>
              <a:gd name="connsiteX3" fmla="*/ 0 w 4686300"/>
              <a:gd name="connsiteY3" fmla="*/ 6877050 h 6877050"/>
              <a:gd name="connsiteX4" fmla="*/ 224807 w 4686300"/>
              <a:gd name="connsiteY4" fmla="*/ 5762722 h 6877050"/>
              <a:gd name="connsiteX5" fmla="*/ 277674 w 4686300"/>
              <a:gd name="connsiteY5" fmla="*/ 5760053 h 6877050"/>
              <a:gd name="connsiteX6" fmla="*/ 2381250 w 4686300"/>
              <a:gd name="connsiteY6" fmla="*/ 3429000 h 6877050"/>
              <a:gd name="connsiteX7" fmla="*/ 1154984 w 4686300"/>
              <a:gd name="connsiteY7" fmla="*/ 1368656 h 6877050"/>
              <a:gd name="connsiteX8" fmla="*/ 1115148 w 4686300"/>
              <a:gd name="connsiteY8" fmla="*/ 1349465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300" h="6877050">
                <a:moveTo>
                  <a:pt x="1387392" y="0"/>
                </a:moveTo>
                <a:lnTo>
                  <a:pt x="4686300" y="19050"/>
                </a:lnTo>
                <a:lnTo>
                  <a:pt x="4686300" y="6877050"/>
                </a:lnTo>
                <a:lnTo>
                  <a:pt x="0" y="6877050"/>
                </a:lnTo>
                <a:lnTo>
                  <a:pt x="224807" y="5762722"/>
                </a:lnTo>
                <a:lnTo>
                  <a:pt x="277674" y="5760053"/>
                </a:lnTo>
                <a:cubicBezTo>
                  <a:pt x="1459221" y="5640060"/>
                  <a:pt x="2381250" y="4642206"/>
                  <a:pt x="2381250" y="3429000"/>
                </a:cubicBezTo>
                <a:cubicBezTo>
                  <a:pt x="2381250" y="2539316"/>
                  <a:pt x="1885403" y="1765443"/>
                  <a:pt x="1154984" y="1368656"/>
                </a:cubicBezTo>
                <a:lnTo>
                  <a:pt x="1115148" y="1349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1B3413D-65A6-880A-EF35-54ED80FDD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1" t="23224" r="34214" b="12363"/>
          <a:stretch/>
        </p:blipFill>
        <p:spPr>
          <a:xfrm>
            <a:off x="130628" y="-21843"/>
            <a:ext cx="12061372" cy="68798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EE65CD-750A-F061-7C35-B4DFF3E78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558" r="30411" b="9048"/>
          <a:stretch/>
        </p:blipFill>
        <p:spPr>
          <a:xfrm>
            <a:off x="5943600" y="-21843"/>
            <a:ext cx="7105650" cy="687984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350A5FC-3E65-A239-B745-A9EF0F6E4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315" b="99186" l="10000" r="90000">
                        <a14:foregroundMark x1="62571" y1="49078" x2="56429" y2="75997"/>
                        <a14:foregroundMark x1="56429" y1="75997" x2="56429" y2="85426"/>
                        <a14:foregroundMark x1="56429" y1="85426" x2="61514" y2="92670"/>
                        <a14:foregroundMark x1="61514" y1="92670" x2="68029" y2="97514"/>
                        <a14:foregroundMark x1="68029" y1="97514" x2="74857" y2="98071"/>
                        <a14:foregroundMark x1="74857" y1="98071" x2="81057" y2="94642"/>
                        <a14:foregroundMark x1="81057" y1="94642" x2="81800" y2="87613"/>
                        <a14:foregroundMark x1="81800" y1="87613" x2="74714" y2="58251"/>
                        <a14:foregroundMark x1="74714" y1="58251" x2="67886" y2="41663"/>
                        <a14:foregroundMark x1="56514" y1="9173" x2="61829" y2="8358"/>
                        <a14:foregroundMark x1="61829" y1="8358" x2="63857" y2="8873"/>
                        <a14:foregroundMark x1="54314" y1="84869" x2="51743" y2="78868"/>
                        <a14:foregroundMark x1="51743" y1="78868" x2="53143" y2="59709"/>
                        <a14:foregroundMark x1="53143" y1="59709" x2="55000" y2="50493"/>
                        <a14:foregroundMark x1="55000" y1="50493" x2="57257" y2="46892"/>
                        <a14:foregroundMark x1="58514" y1="96142" x2="80229" y2="99186"/>
                        <a14:foregroundMark x1="80229" y1="99186" x2="72429" y2="94213"/>
                        <a14:foregroundMark x1="72429" y1="94213" x2="61314" y2="94171"/>
                        <a14:foregroundMark x1="61314" y1="94171" x2="51714" y2="81440"/>
                        <a14:foregroundMark x1="51714" y1="81440" x2="50886" y2="59794"/>
                        <a14:foregroundMark x1="50886" y1="59794" x2="53943" y2="46892"/>
                        <a14:foregroundMark x1="82571" y1="43035" x2="86600" y2="55122"/>
                        <a14:foregroundMark x1="50457" y1="51264" x2="48629" y2="60480"/>
                        <a14:foregroundMark x1="48629" y1="60480" x2="48629" y2="68067"/>
                        <a14:foregroundMark x1="48629" y1="68067" x2="50771" y2="85426"/>
                        <a14:foregroundMark x1="50771" y1="85426" x2="55971" y2="85684"/>
                        <a14:foregroundMark x1="54857" y1="87355" x2="49829" y2="88170"/>
                        <a14:foregroundMark x1="49829" y1="88170" x2="48057" y2="79897"/>
                        <a14:foregroundMark x1="48057" y1="79897" x2="49543" y2="72053"/>
                        <a14:foregroundMark x1="49543" y1="72053" x2="49543" y2="71925"/>
                        <a14:foregroundMark x1="55400" y1="89284" x2="50371" y2="91213"/>
                        <a14:foregroundMark x1="50371" y1="91213" x2="53771" y2="9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52" r="9181"/>
          <a:stretch/>
        </p:blipFill>
        <p:spPr>
          <a:xfrm>
            <a:off x="5848351" y="1439516"/>
            <a:ext cx="3562350" cy="53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8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rgbClr val="00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24A92873-92A0-9057-CA90-3D1D2B61943B}"/>
              </a:ext>
            </a:extLst>
          </p:cNvPr>
          <p:cNvSpPr/>
          <p:nvPr userDrawn="1"/>
        </p:nvSpPr>
        <p:spPr>
          <a:xfrm rot="18558704">
            <a:off x="6014311" y="-76201"/>
            <a:ext cx="2838450" cy="2724150"/>
          </a:xfrm>
          <a:prstGeom prst="triangle">
            <a:avLst/>
          </a:prstGeom>
          <a:noFill/>
          <a:ln>
            <a:solidFill>
              <a:srgbClr val="FFCF00">
                <a:alpha val="7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55903FD-A114-777B-2082-5AB24C5B3E3E}"/>
              </a:ext>
            </a:extLst>
          </p:cNvPr>
          <p:cNvSpPr/>
          <p:nvPr userDrawn="1"/>
        </p:nvSpPr>
        <p:spPr>
          <a:xfrm rot="13880284">
            <a:off x="7500651" y="3564781"/>
            <a:ext cx="2838450" cy="2724150"/>
          </a:xfrm>
          <a:prstGeom prst="triangle">
            <a:avLst/>
          </a:prstGeom>
          <a:noFill/>
          <a:ln>
            <a:solidFill>
              <a:srgbClr val="FE00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E5712577-910F-BE4C-802F-C091FB527A6A}"/>
              </a:ext>
            </a:extLst>
          </p:cNvPr>
          <p:cNvSpPr/>
          <p:nvPr userDrawn="1"/>
        </p:nvSpPr>
        <p:spPr>
          <a:xfrm rot="2981240">
            <a:off x="832711" y="-1"/>
            <a:ext cx="2838450" cy="2724150"/>
          </a:xfrm>
          <a:prstGeom prst="triangle">
            <a:avLst/>
          </a:prstGeom>
          <a:noFill/>
          <a:ln>
            <a:solidFill>
              <a:srgbClr val="FFCF00">
                <a:alpha val="7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21D08F1E-D649-48A5-B456-DF2B45FD16F2}"/>
              </a:ext>
            </a:extLst>
          </p:cNvPr>
          <p:cNvSpPr/>
          <p:nvPr userDrawn="1"/>
        </p:nvSpPr>
        <p:spPr>
          <a:xfrm rot="19902820">
            <a:off x="2338101" y="3412381"/>
            <a:ext cx="2838450" cy="2724150"/>
          </a:xfrm>
          <a:prstGeom prst="triangle">
            <a:avLst/>
          </a:prstGeom>
          <a:noFill/>
          <a:ln>
            <a:solidFill>
              <a:srgbClr val="FE00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49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ção">
    <p:bg>
      <p:bgPr>
        <a:solidFill>
          <a:srgbClr val="00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24A92873-92A0-9057-CA90-3D1D2B61943B}"/>
              </a:ext>
            </a:extLst>
          </p:cNvPr>
          <p:cNvSpPr/>
          <p:nvPr userDrawn="1"/>
        </p:nvSpPr>
        <p:spPr>
          <a:xfrm rot="18558704">
            <a:off x="6014311" y="-76201"/>
            <a:ext cx="2838450" cy="2724150"/>
          </a:xfrm>
          <a:prstGeom prst="triangle">
            <a:avLst/>
          </a:prstGeom>
          <a:noFill/>
          <a:ln>
            <a:solidFill>
              <a:srgbClr val="FFCF00">
                <a:alpha val="7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55903FD-A114-777B-2082-5AB24C5B3E3E}"/>
              </a:ext>
            </a:extLst>
          </p:cNvPr>
          <p:cNvSpPr/>
          <p:nvPr userDrawn="1"/>
        </p:nvSpPr>
        <p:spPr>
          <a:xfrm rot="13880284">
            <a:off x="7500651" y="3564781"/>
            <a:ext cx="2838450" cy="2724150"/>
          </a:xfrm>
          <a:prstGeom prst="triangle">
            <a:avLst/>
          </a:prstGeom>
          <a:noFill/>
          <a:ln>
            <a:solidFill>
              <a:srgbClr val="FE00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E5712577-910F-BE4C-802F-C091FB527A6A}"/>
              </a:ext>
            </a:extLst>
          </p:cNvPr>
          <p:cNvSpPr/>
          <p:nvPr userDrawn="1"/>
        </p:nvSpPr>
        <p:spPr>
          <a:xfrm rot="2981240">
            <a:off x="832711" y="-1"/>
            <a:ext cx="2838450" cy="2724150"/>
          </a:xfrm>
          <a:prstGeom prst="triangle">
            <a:avLst/>
          </a:prstGeom>
          <a:noFill/>
          <a:ln>
            <a:solidFill>
              <a:srgbClr val="FFCF00">
                <a:alpha val="7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21D08F1E-D649-48A5-B456-DF2B45FD16F2}"/>
              </a:ext>
            </a:extLst>
          </p:cNvPr>
          <p:cNvSpPr/>
          <p:nvPr userDrawn="1"/>
        </p:nvSpPr>
        <p:spPr>
          <a:xfrm rot="19902820">
            <a:off x="2338101" y="3412381"/>
            <a:ext cx="2838450" cy="2724150"/>
          </a:xfrm>
          <a:prstGeom prst="triangle">
            <a:avLst/>
          </a:prstGeom>
          <a:noFill/>
          <a:ln>
            <a:solidFill>
              <a:srgbClr val="FE00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FF416146-E7FA-B149-6DB4-C6B90D009A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710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6522DD-859F-34AB-3F4D-2A2939A51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5944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9F6159FD-EAEC-63AC-73BA-37C6A0E38C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2178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84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63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EC4E027-9232-4563-5A3A-FF2FCADF3B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2" y="2222695"/>
            <a:ext cx="11966916" cy="4375053"/>
          </a:xfrm>
          <a:custGeom>
            <a:avLst/>
            <a:gdLst>
              <a:gd name="connsiteX0" fmla="*/ 579132 w 11966916"/>
              <a:gd name="connsiteY0" fmla="*/ 0 h 3474720"/>
              <a:gd name="connsiteX1" fmla="*/ 11966916 w 11966916"/>
              <a:gd name="connsiteY1" fmla="*/ 0 h 3474720"/>
              <a:gd name="connsiteX2" fmla="*/ 11966916 w 11966916"/>
              <a:gd name="connsiteY2" fmla="*/ 2895588 h 3474720"/>
              <a:gd name="connsiteX3" fmla="*/ 11387784 w 11966916"/>
              <a:gd name="connsiteY3" fmla="*/ 3474720 h 3474720"/>
              <a:gd name="connsiteX4" fmla="*/ 158869 w 11966916"/>
              <a:gd name="connsiteY4" fmla="*/ 3474720 h 3474720"/>
              <a:gd name="connsiteX5" fmla="*/ 0 w 11966916"/>
              <a:gd name="connsiteY5" fmla="*/ 1227090 h 3474720"/>
              <a:gd name="connsiteX6" fmla="*/ 0 w 11966916"/>
              <a:gd name="connsiteY6" fmla="*/ 579132 h 3474720"/>
              <a:gd name="connsiteX7" fmla="*/ 579132 w 11966916"/>
              <a:gd name="connsiteY7" fmla="*/ 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66916" h="3474720">
                <a:moveTo>
                  <a:pt x="579132" y="0"/>
                </a:moveTo>
                <a:lnTo>
                  <a:pt x="11966916" y="0"/>
                </a:lnTo>
                <a:lnTo>
                  <a:pt x="11966916" y="2895588"/>
                </a:lnTo>
                <a:cubicBezTo>
                  <a:pt x="11966916" y="3215434"/>
                  <a:pt x="11707630" y="3474720"/>
                  <a:pt x="11387784" y="3474720"/>
                </a:cubicBezTo>
                <a:lnTo>
                  <a:pt x="158869" y="3474720"/>
                </a:lnTo>
                <a:lnTo>
                  <a:pt x="0" y="1227090"/>
                </a:lnTo>
                <a:lnTo>
                  <a:pt x="0" y="579132"/>
                </a:lnTo>
                <a:cubicBezTo>
                  <a:pt x="0" y="259286"/>
                  <a:pt x="259286" y="0"/>
                  <a:pt x="579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07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A11E0-63AD-0CCF-C7D6-9506F37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C57011E-A371-1792-8A22-08311F30D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D9FA25-301A-9111-236B-D07538617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30681E-1313-C5BE-3795-F6F5D130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11/10/2023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91D71D-56E2-DF73-F070-89D1AECB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811A71-727E-76BE-41ED-BFDC46404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20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0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0" r:id="rId7"/>
    <p:sldLayoutId id="2147483655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2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5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3ABAA45D-AB30-16C6-2A67-F48990F715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r="15949"/>
          <a:stretch>
            <a:fillRect/>
          </a:stretch>
        </p:blipFill>
        <p:spPr>
          <a:xfrm>
            <a:off x="519186" y="674687"/>
            <a:ext cx="5303183" cy="5191541"/>
          </a:xfrm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752A6F96-6BB1-583C-2FC8-436D188A276F}"/>
              </a:ext>
            </a:extLst>
          </p:cNvPr>
          <p:cNvSpPr/>
          <p:nvPr/>
        </p:nvSpPr>
        <p:spPr>
          <a:xfrm>
            <a:off x="295422" y="548641"/>
            <a:ext cx="5669280" cy="5634672"/>
          </a:xfrm>
          <a:prstGeom prst="round2Diag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44B5D6-B051-D83A-F3B6-917C2C83A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2"/>
          <a:stretch/>
        </p:blipFill>
        <p:spPr>
          <a:xfrm>
            <a:off x="0" y="323056"/>
            <a:ext cx="4754880" cy="725487"/>
          </a:xfrm>
          <a:prstGeom prst="rect">
            <a:avLst/>
          </a:prstGeom>
        </p:spPr>
      </p:pic>
      <p:sp>
        <p:nvSpPr>
          <p:cNvPr id="8" name="Google Shape;188;p28">
            <a:extLst>
              <a:ext uri="{FF2B5EF4-FFF2-40B4-BE49-F238E27FC236}">
                <a16:creationId xmlns:a16="http://schemas.microsoft.com/office/drawing/2014/main" id="{A95DE0AA-152F-0066-A199-11D2CBEBB1E9}"/>
              </a:ext>
            </a:extLst>
          </p:cNvPr>
          <p:cNvSpPr txBox="1">
            <a:spLocks/>
          </p:cNvSpPr>
          <p:nvPr/>
        </p:nvSpPr>
        <p:spPr>
          <a:xfrm>
            <a:off x="1588539" y="1785338"/>
            <a:ext cx="8579304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E3D860"/>
                </a:solidFill>
                <a:latin typeface="+mn-lt"/>
              </a:rPr>
              <a:t>Indicadores de desempenho</a:t>
            </a:r>
            <a:r>
              <a:rPr lang="en-US" dirty="0">
                <a:solidFill>
                  <a:srgbClr val="E3D860"/>
                </a:solidFill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Equipes de Saúde Bucal  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10D0E98-E97D-7AA7-DC94-6DE3BB0FCB41}"/>
              </a:ext>
            </a:extLst>
          </p:cNvPr>
          <p:cNvGrpSpPr/>
          <p:nvPr/>
        </p:nvGrpSpPr>
        <p:grpSpPr>
          <a:xfrm>
            <a:off x="8566645" y="323055"/>
            <a:ext cx="1854996" cy="1367477"/>
            <a:chOff x="1391094" y="4669224"/>
            <a:chExt cx="2271434" cy="171436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1D1227A-79F4-5CD5-6E74-5AA0DD994841}"/>
                </a:ext>
              </a:extLst>
            </p:cNvPr>
            <p:cNvSpPr txBox="1"/>
            <p:nvPr/>
          </p:nvSpPr>
          <p:spPr>
            <a:xfrm>
              <a:off x="1391094" y="5573302"/>
              <a:ext cx="2271434" cy="810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F00"/>
                  </a:solidFill>
                </a:rPr>
                <a:t>Granja – Ceará</a:t>
              </a:r>
            </a:p>
            <a:p>
              <a:pPr algn="ctr"/>
              <a:r>
                <a:rPr lang="pt-BR" dirty="0">
                  <a:solidFill>
                    <a:srgbClr val="FFCF00"/>
                  </a:solidFill>
                </a:rPr>
                <a:t>2023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F7B7909-2EA1-8FB9-A3F0-05F16FCB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13" y="4669224"/>
              <a:ext cx="859195" cy="904078"/>
            </a:xfrm>
            <a:prstGeom prst="ellipse">
              <a:avLst/>
            </a:prstGeom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5736813B-682D-B745-25F0-5C3314F2C5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2" t="26579" r="36769" b="20703"/>
          <a:stretch/>
        </p:blipFill>
        <p:spPr>
          <a:xfrm>
            <a:off x="8896267" y="4978097"/>
            <a:ext cx="1195753" cy="14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2177DCE-328D-7765-4717-E05487410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ound2Diag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011D60-E22D-A10E-1C7B-AB8A23D02DEC}"/>
              </a:ext>
            </a:extLst>
          </p:cNvPr>
          <p:cNvSpPr txBox="1"/>
          <p:nvPr/>
        </p:nvSpPr>
        <p:spPr>
          <a:xfrm>
            <a:off x="5016784" y="2064961"/>
            <a:ext cx="64123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latin typeface="+mj-lt"/>
              </a:rPr>
              <a:t>GM/MS nº </a:t>
            </a:r>
            <a:r>
              <a:rPr lang="pt-BR" sz="8000" dirty="0">
                <a:latin typeface="+mj-lt"/>
              </a:rPr>
              <a:t>960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5B3F0AED-9587-EB55-0D7F-C298C77164E1}"/>
              </a:ext>
            </a:extLst>
          </p:cNvPr>
          <p:cNvSpPr/>
          <p:nvPr/>
        </p:nvSpPr>
        <p:spPr>
          <a:xfrm>
            <a:off x="1" y="0"/>
            <a:ext cx="4572000" cy="6858000"/>
          </a:xfrm>
          <a:prstGeom prst="round2Diag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ECDF993-DBFB-F53D-844A-B086CD0028DD}"/>
              </a:ext>
            </a:extLst>
          </p:cNvPr>
          <p:cNvSpPr txBox="1"/>
          <p:nvPr/>
        </p:nvSpPr>
        <p:spPr>
          <a:xfrm>
            <a:off x="6096000" y="3429000"/>
            <a:ext cx="46153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/>
              <a:t>De 17 de julho</a:t>
            </a:r>
          </a:p>
          <a:p>
            <a:pPr algn="ctr"/>
            <a:r>
              <a:rPr lang="pt-BR" sz="5400" dirty="0"/>
              <a:t>2023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B63E6F-EB1C-0435-F12C-AF46A29FB7D4}"/>
              </a:ext>
            </a:extLst>
          </p:cNvPr>
          <p:cNvSpPr txBox="1"/>
          <p:nvPr/>
        </p:nvSpPr>
        <p:spPr>
          <a:xfrm>
            <a:off x="1105962" y="728532"/>
            <a:ext cx="10289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Portaria </a:t>
            </a:r>
            <a:r>
              <a:rPr lang="pt-BR" sz="6000" b="1" dirty="0"/>
              <a:t>de Desempenho</a:t>
            </a:r>
          </a:p>
        </p:txBody>
      </p:sp>
    </p:spTree>
    <p:extLst>
      <p:ext uri="{BB962C8B-B14F-4D97-AF65-F5344CB8AC3E}">
        <p14:creationId xmlns:p14="http://schemas.microsoft.com/office/powerpoint/2010/main" val="861345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47D8B22-1BCE-A794-1991-7C1933287C0A}"/>
              </a:ext>
            </a:extLst>
          </p:cNvPr>
          <p:cNvSpPr txBox="1"/>
          <p:nvPr/>
        </p:nvSpPr>
        <p:spPr>
          <a:xfrm>
            <a:off x="285751" y="283114"/>
            <a:ext cx="1169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D860"/>
                </a:solidFill>
                <a:latin typeface="+mj-lt"/>
              </a:rPr>
              <a:t>Indicadores Estratégicos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BDAB258-D114-4267-498D-E95230AB1090}"/>
              </a:ext>
            </a:extLst>
          </p:cNvPr>
          <p:cNvGrpSpPr/>
          <p:nvPr/>
        </p:nvGrpSpPr>
        <p:grpSpPr>
          <a:xfrm>
            <a:off x="1385961" y="2584097"/>
            <a:ext cx="1581150" cy="1071756"/>
            <a:chOff x="1357825" y="2418799"/>
            <a:chExt cx="1581150" cy="107175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921F30-268B-E7B8-2B16-6A3DE940110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Cobertura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C550706-BA31-EE5B-3572-2B7B3884B1A0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1ª consulta programática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305299-F5DA-8EA9-F445-C17016689FC5}"/>
              </a:ext>
            </a:extLst>
          </p:cNvPr>
          <p:cNvGrpSpPr/>
          <p:nvPr/>
        </p:nvGrpSpPr>
        <p:grpSpPr>
          <a:xfrm>
            <a:off x="3986139" y="2584097"/>
            <a:ext cx="1581150" cy="1256422"/>
            <a:chOff x="1357825" y="2418799"/>
            <a:chExt cx="1581150" cy="1256422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5D20F0E-94A2-77B9-15AF-AEDB93F1F076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Razão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BC41916-C9FF-1488-7C97-5DE80ADE973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Tratamento concluído e 1ª consulta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8B8A758-90D2-4B39-6EB0-B82137C8CA93}"/>
              </a:ext>
            </a:extLst>
          </p:cNvPr>
          <p:cNvGrpSpPr/>
          <p:nvPr/>
        </p:nvGrpSpPr>
        <p:grpSpPr>
          <a:xfrm>
            <a:off x="6586317" y="2584097"/>
            <a:ext cx="1581150" cy="887090"/>
            <a:chOff x="1357825" y="2418799"/>
            <a:chExt cx="1581150" cy="88709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59B3B20-B884-8ACF-B1A3-B3058E46EDB2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84CBC6D-62D2-597A-03A0-39A2FC2EE56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Exodontias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8F81076-6060-4CC5-5FD2-CF9DB6D0EAB1}"/>
              </a:ext>
            </a:extLst>
          </p:cNvPr>
          <p:cNvGrpSpPr/>
          <p:nvPr/>
        </p:nvGrpSpPr>
        <p:grpSpPr>
          <a:xfrm>
            <a:off x="9186495" y="2584097"/>
            <a:ext cx="1581150" cy="1071756"/>
            <a:chOff x="1357825" y="2418799"/>
            <a:chExt cx="1581150" cy="1071756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8CF6DA8-39FA-5A9B-BF1F-F356CAF38B15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AC2420C-92E8-1B37-7539-8F6ADD04D84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Gestantes atendidas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8E98A22-4429-FE69-B4A1-BC0B031F3DFE}"/>
              </a:ext>
            </a:extLst>
          </p:cNvPr>
          <p:cNvGrpSpPr/>
          <p:nvPr/>
        </p:nvGrpSpPr>
        <p:grpSpPr>
          <a:xfrm>
            <a:off x="1385082" y="5029531"/>
            <a:ext cx="1581150" cy="1071756"/>
            <a:chOff x="1357825" y="2418799"/>
            <a:chExt cx="1581150" cy="1071756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42D2EFB-1442-B029-82A6-EFB0729C657C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95965C3E-EF53-AFA6-0661-DDFCC822982B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coletivos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B0C6E00-1B4C-F140-A888-A2113335E0F4}"/>
              </a:ext>
            </a:extLst>
          </p:cNvPr>
          <p:cNvGrpSpPr/>
          <p:nvPr/>
        </p:nvGrpSpPr>
        <p:grpSpPr>
          <a:xfrm>
            <a:off x="5313925" y="5029531"/>
            <a:ext cx="1581150" cy="1256422"/>
            <a:chOff x="1357825" y="2418799"/>
            <a:chExt cx="1581150" cy="1256422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7E56FB22-CBE5-64CD-769A-AFFCF74DD6A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19BF00F-14CF-8CCF-89D0-BF8C29933FD1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Crianças beneficiárias do bolsa família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10ABA6E-D313-0CE5-13E5-5DAEF0304EEE}"/>
              </a:ext>
            </a:extLst>
          </p:cNvPr>
          <p:cNvGrpSpPr/>
          <p:nvPr/>
        </p:nvGrpSpPr>
        <p:grpSpPr>
          <a:xfrm>
            <a:off x="9242767" y="5029531"/>
            <a:ext cx="1581150" cy="1071756"/>
            <a:chOff x="1357825" y="2418799"/>
            <a:chExt cx="1581150" cy="1071756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E6E9FDE-CB4E-CDAA-8EEB-02DC2085B5B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F64F6FD-A3C2-D66A-E26F-E47D1A5E27F8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individuais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378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ABC5648C-DA04-AE49-DAB5-1886D0F3DA39}"/>
              </a:ext>
            </a:extLst>
          </p:cNvPr>
          <p:cNvGrpSpPr/>
          <p:nvPr/>
        </p:nvGrpSpPr>
        <p:grpSpPr>
          <a:xfrm>
            <a:off x="1217150" y="3522166"/>
            <a:ext cx="1581150" cy="2702046"/>
            <a:chOff x="1217150" y="3526631"/>
            <a:chExt cx="1581150" cy="270204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0FAD2CE-9AB0-87C3-4C4E-5B501C24CB01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9B05069-EC5B-77AE-F2BE-B8157D479783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Procedimentos odontológicos individuais preventivos em relação ao total de procedimentos odontológicos individuais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10A9280-035B-3619-43D0-4A46012CDCE5}"/>
              </a:ext>
            </a:extLst>
          </p:cNvPr>
          <p:cNvGrpSpPr/>
          <p:nvPr/>
        </p:nvGrpSpPr>
        <p:grpSpPr>
          <a:xfrm>
            <a:off x="3261288" y="3522166"/>
            <a:ext cx="1581150" cy="2332715"/>
            <a:chOff x="1217150" y="3526631"/>
            <a:chExt cx="1581150" cy="233271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5D72EA2-23D7-6B52-091B-C64FC9A95CB3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17F8400C-9EC2-5DB1-980B-CC09D3B7D210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Tratamentos restauradores atraumáticos - ART em relação ao total de tratamentos restauradores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01C9642-F5B2-AF82-87B8-F02996170C3F}"/>
              </a:ext>
            </a:extLst>
          </p:cNvPr>
          <p:cNvGrpSpPr/>
          <p:nvPr/>
        </p:nvGrpSpPr>
        <p:grpSpPr>
          <a:xfrm>
            <a:off x="7349562" y="3522166"/>
            <a:ext cx="1581150" cy="1778717"/>
            <a:chOff x="1217150" y="3526631"/>
            <a:chExt cx="1581150" cy="1778717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D6705A0-6D9E-150F-9E30-88127068BBA9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F309DFA-A7E4-B249-D7CB-588814CB62FC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Agendamentos pela eSB em até 72 (setenta e duas) horas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C0A50E7-837D-BFA6-0FA0-0686825C4726}"/>
              </a:ext>
            </a:extLst>
          </p:cNvPr>
          <p:cNvGrpSpPr/>
          <p:nvPr/>
        </p:nvGrpSpPr>
        <p:grpSpPr>
          <a:xfrm>
            <a:off x="5305425" y="3522166"/>
            <a:ext cx="1581150" cy="2517380"/>
            <a:chOff x="1217150" y="3526631"/>
            <a:chExt cx="1581150" cy="251738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3E7CCCA-1A8C-D34F-F1C9-A31D56E82DDA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9A3DFC1-69AD-ED69-BD0B-BF0266ED8DFC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domiciliares realizados pela eSB em relação ao total de atendimentos odontológicos individuais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246CFF2-9560-A51A-126A-49C9E0D1ED98}"/>
              </a:ext>
            </a:extLst>
          </p:cNvPr>
          <p:cNvGrpSpPr/>
          <p:nvPr/>
        </p:nvGrpSpPr>
        <p:grpSpPr>
          <a:xfrm>
            <a:off x="9393700" y="3522166"/>
            <a:ext cx="1581150" cy="1409385"/>
            <a:chOff x="1217150" y="3526631"/>
            <a:chExt cx="1581150" cy="140938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CA60704-D131-854E-A55F-70C809FAD185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Satisfação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FC1E5A7-0BBB-F2F9-4764-3088BC1E760A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Pessoa atendida pela eSB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12EFC7B-9642-92F4-153E-7D896D36480F}"/>
              </a:ext>
            </a:extLst>
          </p:cNvPr>
          <p:cNvSpPr txBox="1"/>
          <p:nvPr/>
        </p:nvSpPr>
        <p:spPr>
          <a:xfrm>
            <a:off x="285751" y="395654"/>
            <a:ext cx="1169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D860"/>
                </a:solidFill>
                <a:latin typeface="+mj-lt"/>
              </a:rPr>
              <a:t>Indicadores Ampliados</a:t>
            </a:r>
          </a:p>
        </p:txBody>
      </p:sp>
    </p:spTree>
    <p:extLst>
      <p:ext uri="{BB962C8B-B14F-4D97-AF65-F5344CB8AC3E}">
        <p14:creationId xmlns:p14="http://schemas.microsoft.com/office/powerpoint/2010/main" val="50536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80E252CE-4B33-CD30-66FC-AA169F6C81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6" t="5985" r="17098" b="3711"/>
          <a:stretch/>
        </p:blipFill>
        <p:spPr>
          <a:xfrm>
            <a:off x="388152" y="1295620"/>
            <a:ext cx="4171940" cy="4266762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5DA277F-EA98-3E1A-C2C5-931EBF0FA75B}"/>
              </a:ext>
            </a:extLst>
          </p:cNvPr>
          <p:cNvSpPr txBox="1"/>
          <p:nvPr/>
        </p:nvSpPr>
        <p:spPr>
          <a:xfrm>
            <a:off x="4935521" y="330053"/>
            <a:ext cx="2231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Avaliação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18208A-5E4A-40EF-7961-24EB007AE0E8}"/>
              </a:ext>
            </a:extLst>
          </p:cNvPr>
          <p:cNvSpPr txBox="1"/>
          <p:nvPr/>
        </p:nvSpPr>
        <p:spPr>
          <a:xfrm>
            <a:off x="4837045" y="791718"/>
            <a:ext cx="6098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  <a:latin typeface="+mj-lt"/>
              </a:rPr>
              <a:t>Quadrimestral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D0199-0FAC-21AD-5E0C-E7F20DE770D5}"/>
              </a:ext>
            </a:extLst>
          </p:cNvPr>
          <p:cNvSpPr txBox="1"/>
          <p:nvPr/>
        </p:nvSpPr>
        <p:spPr>
          <a:xfrm>
            <a:off x="5659254" y="2322752"/>
            <a:ext cx="4012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191919"/>
                </a:solidFill>
                <a:latin typeface="+mj-lt"/>
              </a:rPr>
              <a:t>Janeiro - Abril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3DDF3F2-54C6-1635-FE53-30415812448A}"/>
              </a:ext>
            </a:extLst>
          </p:cNvPr>
          <p:cNvSpPr txBox="1"/>
          <p:nvPr/>
        </p:nvSpPr>
        <p:spPr>
          <a:xfrm>
            <a:off x="5659254" y="3312180"/>
            <a:ext cx="3746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191919"/>
                </a:solidFill>
                <a:latin typeface="+mj-lt"/>
              </a:defRPr>
            </a:lvl1pPr>
          </a:lstStyle>
          <a:p>
            <a:r>
              <a:rPr lang="pt-BR" dirty="0"/>
              <a:t>Maio - Agosto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A684ABA-9D91-2418-312D-F54B30305988}"/>
              </a:ext>
            </a:extLst>
          </p:cNvPr>
          <p:cNvSpPr txBox="1"/>
          <p:nvPr/>
        </p:nvSpPr>
        <p:spPr>
          <a:xfrm>
            <a:off x="5659254" y="4301607"/>
            <a:ext cx="5703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191919"/>
                </a:solidFill>
                <a:latin typeface="+mj-lt"/>
              </a:defRPr>
            </a:lvl1pPr>
          </a:lstStyle>
          <a:p>
            <a:r>
              <a:rPr lang="pt-BR" dirty="0"/>
              <a:t>Setembro - Dezembro</a:t>
            </a:r>
          </a:p>
        </p:txBody>
      </p:sp>
      <p:pic>
        <p:nvPicPr>
          <p:cNvPr id="13" name="Gráfico 12" descr="Dente">
            <a:extLst>
              <a:ext uri="{FF2B5EF4-FFF2-40B4-BE49-F238E27FC236}">
                <a16:creationId xmlns:a16="http://schemas.microsoft.com/office/drawing/2014/main" id="{574BDDEC-A7CA-678F-18C2-4B5B4846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2219495"/>
            <a:ext cx="914400" cy="914400"/>
          </a:xfrm>
          <a:prstGeom prst="rect">
            <a:avLst/>
          </a:prstGeom>
        </p:spPr>
      </p:pic>
      <p:pic>
        <p:nvPicPr>
          <p:cNvPr id="14" name="Gráfico 13" descr="Dente">
            <a:extLst>
              <a:ext uri="{FF2B5EF4-FFF2-40B4-BE49-F238E27FC236}">
                <a16:creationId xmlns:a16="http://schemas.microsoft.com/office/drawing/2014/main" id="{AED5CB92-5787-AA37-B364-4EBC52FA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3208922"/>
            <a:ext cx="914400" cy="914400"/>
          </a:xfrm>
          <a:prstGeom prst="rect">
            <a:avLst/>
          </a:prstGeom>
        </p:spPr>
      </p:pic>
      <p:pic>
        <p:nvPicPr>
          <p:cNvPr id="15" name="Gráfico 14" descr="Dente">
            <a:extLst>
              <a:ext uri="{FF2B5EF4-FFF2-40B4-BE49-F238E27FC236}">
                <a16:creationId xmlns:a16="http://schemas.microsoft.com/office/drawing/2014/main" id="{1DFAFEDC-96AF-5B49-03F2-660F2618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4198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894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10" grpId="0"/>
          <p:bldP spid="11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2891343-CAD6-8F1B-C149-89BC0F83A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15" b="99186" l="10000" r="90000">
                        <a14:foregroundMark x1="62571" y1="49078" x2="56429" y2="75997"/>
                        <a14:foregroundMark x1="56429" y1="75997" x2="56429" y2="85426"/>
                        <a14:foregroundMark x1="56429" y1="85426" x2="61514" y2="92670"/>
                        <a14:foregroundMark x1="61514" y1="92670" x2="68029" y2="97514"/>
                        <a14:foregroundMark x1="68029" y1="97514" x2="74857" y2="98071"/>
                        <a14:foregroundMark x1="74857" y1="98071" x2="81057" y2="94642"/>
                        <a14:foregroundMark x1="81057" y1="94642" x2="81800" y2="87613"/>
                        <a14:foregroundMark x1="81800" y1="87613" x2="74714" y2="58251"/>
                        <a14:foregroundMark x1="74714" y1="58251" x2="67886" y2="41663"/>
                        <a14:foregroundMark x1="56514" y1="9173" x2="61829" y2="8358"/>
                        <a14:foregroundMark x1="61829" y1="8358" x2="63857" y2="8873"/>
                        <a14:foregroundMark x1="54314" y1="84869" x2="51743" y2="78868"/>
                        <a14:foregroundMark x1="51743" y1="78868" x2="53143" y2="59709"/>
                        <a14:foregroundMark x1="53143" y1="59709" x2="55000" y2="50493"/>
                        <a14:foregroundMark x1="55000" y1="50493" x2="57257" y2="46892"/>
                        <a14:foregroundMark x1="58514" y1="96142" x2="80229" y2="99186"/>
                        <a14:foregroundMark x1="80229" y1="99186" x2="72429" y2="94213"/>
                        <a14:foregroundMark x1="72429" y1="94213" x2="61314" y2="94171"/>
                        <a14:foregroundMark x1="61314" y1="94171" x2="51714" y2="81440"/>
                        <a14:foregroundMark x1="51714" y1="81440" x2="50886" y2="59794"/>
                        <a14:foregroundMark x1="50886" y1="59794" x2="53943" y2="46892"/>
                        <a14:foregroundMark x1="82571" y1="43035" x2="86600" y2="55122"/>
                        <a14:foregroundMark x1="50457" y1="51264" x2="48629" y2="60480"/>
                        <a14:foregroundMark x1="48629" y1="60480" x2="48629" y2="68067"/>
                        <a14:foregroundMark x1="48629" y1="68067" x2="50771" y2="85426"/>
                        <a14:foregroundMark x1="50771" y1="85426" x2="55971" y2="85684"/>
                        <a14:foregroundMark x1="54857" y1="87355" x2="49829" y2="88170"/>
                        <a14:foregroundMark x1="49829" y1="88170" x2="48057" y2="79897"/>
                        <a14:foregroundMark x1="48057" y1="79897" x2="49543" y2="72053"/>
                        <a14:foregroundMark x1="49543" y1="72053" x2="49543" y2="71925"/>
                        <a14:foregroundMark x1="55400" y1="89284" x2="50371" y2="91213"/>
                        <a14:foregroundMark x1="50371" y1="91213" x2="53771" y2="9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52" r="9181"/>
          <a:stretch/>
        </p:blipFill>
        <p:spPr>
          <a:xfrm>
            <a:off x="305681" y="-111372"/>
            <a:ext cx="4603944" cy="6855072"/>
          </a:xfrm>
          <a:prstGeom prst="rect">
            <a:avLst/>
          </a:prstGeom>
        </p:spPr>
      </p:pic>
      <p:pic>
        <p:nvPicPr>
          <p:cNvPr id="6" name="Gráfico 5" descr="Dinheiro">
            <a:extLst>
              <a:ext uri="{FF2B5EF4-FFF2-40B4-BE49-F238E27FC236}">
                <a16:creationId xmlns:a16="http://schemas.microsoft.com/office/drawing/2014/main" id="{F0E36BE3-DC57-235F-4D39-0DCBF5493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3323" y="369276"/>
            <a:ext cx="2250831" cy="22508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393C1F7-6341-B00E-EF79-CFFC83FE4B22}"/>
              </a:ext>
            </a:extLst>
          </p:cNvPr>
          <p:cNvSpPr txBox="1"/>
          <p:nvPr/>
        </p:nvSpPr>
        <p:spPr>
          <a:xfrm>
            <a:off x="4909625" y="2962221"/>
            <a:ext cx="63445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FFFF"/>
                </a:solidFill>
                <a:latin typeface="+mj-lt"/>
              </a:rPr>
              <a:t>Pagamento mensal está relacionado ao desempenho do quadrimestre anterior</a:t>
            </a:r>
          </a:p>
        </p:txBody>
      </p:sp>
    </p:spTree>
    <p:extLst>
      <p:ext uri="{BB962C8B-B14F-4D97-AF65-F5344CB8AC3E}">
        <p14:creationId xmlns:p14="http://schemas.microsoft.com/office/powerpoint/2010/main" val="72377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A1DC026B-A855-B7D3-6BC5-3B97110DCB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9" b="22579"/>
          <a:stretch>
            <a:fillRect/>
          </a:stretch>
        </p:blipFill>
        <p:spPr>
          <a:solidFill>
            <a:schemeClr val="accent6"/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1FA8636-68E8-6232-4B38-A0B7C658BC17}"/>
              </a:ext>
            </a:extLst>
          </p:cNvPr>
          <p:cNvSpPr/>
          <p:nvPr/>
        </p:nvSpPr>
        <p:spPr>
          <a:xfrm>
            <a:off x="731520" y="2785403"/>
            <a:ext cx="4979963" cy="3390314"/>
          </a:xfrm>
          <a:prstGeom prst="roundRect">
            <a:avLst>
              <a:gd name="adj" fmla="val 6482"/>
            </a:avLst>
          </a:prstGeom>
          <a:solidFill>
            <a:srgbClr val="E3D86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411172-92A8-E0AF-4ED7-21F8381611F6}"/>
              </a:ext>
            </a:extLst>
          </p:cNvPr>
          <p:cNvSpPr/>
          <p:nvPr/>
        </p:nvSpPr>
        <p:spPr>
          <a:xfrm>
            <a:off x="6480519" y="2785403"/>
            <a:ext cx="4979963" cy="3390314"/>
          </a:xfrm>
          <a:prstGeom prst="roundRect">
            <a:avLst>
              <a:gd name="adj" fmla="val 6482"/>
            </a:avLst>
          </a:prstGeom>
          <a:solidFill>
            <a:srgbClr val="E3D86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BF6B11-2197-7CED-EA1A-DB0E15C162EF}"/>
              </a:ext>
            </a:extLst>
          </p:cNvPr>
          <p:cNvSpPr txBox="1"/>
          <p:nvPr/>
        </p:nvSpPr>
        <p:spPr>
          <a:xfrm>
            <a:off x="265042" y="899367"/>
            <a:ext cx="11814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FFFFFF"/>
                </a:solidFill>
                <a:latin typeface="+mj-lt"/>
              </a:rPr>
              <a:t>Equipes de Saúde Bucal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669CAA4-6B04-939F-8C4E-1C1D53D538EC}"/>
              </a:ext>
            </a:extLst>
          </p:cNvPr>
          <p:cNvSpPr txBox="1"/>
          <p:nvPr/>
        </p:nvSpPr>
        <p:spPr>
          <a:xfrm>
            <a:off x="265042" y="358190"/>
            <a:ext cx="11814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3D860"/>
                </a:solidFill>
              </a:rPr>
              <a:t>Pagamento adicional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1C350D-A510-6E97-FA63-1C9995EE42E1}"/>
              </a:ext>
            </a:extLst>
          </p:cNvPr>
          <p:cNvSpPr txBox="1"/>
          <p:nvPr/>
        </p:nvSpPr>
        <p:spPr>
          <a:xfrm>
            <a:off x="914400" y="2994067"/>
            <a:ext cx="46142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i="0" dirty="0">
                <a:solidFill>
                  <a:srgbClr val="000000"/>
                </a:solidFill>
                <a:effectLst/>
              </a:rPr>
              <a:t>Após a avaliação anual, um pagamento extra será feito ao município no mês seguinte ao último quadrimestre. Este valor será conforme a média obtida por cada eSB nos três quadrimestres anteriores.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B5A3210-6221-FE1F-9646-28F667AE9421}"/>
              </a:ext>
            </a:extLst>
          </p:cNvPr>
          <p:cNvSpPr txBox="1"/>
          <p:nvPr/>
        </p:nvSpPr>
        <p:spPr>
          <a:xfrm>
            <a:off x="6679809" y="2994067"/>
            <a:ext cx="4614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</a:rPr>
              <a:t>No primeiro ano de implementação da portaria, o pagamento adicional será baseado na média dos resultados dos dois últimos quadrimestres, em vez de três.</a:t>
            </a:r>
            <a:endParaRPr lang="pt-BR" sz="20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799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/>
          <p:bldP spid="11" grpId="0"/>
        </p:bldLst>
      </p:timing>
    </mc:Fallback>
  </mc:AlternateContent>
</p:sld>
</file>

<file path=ppt/theme/theme1.xml><?xml version="1.0" encoding="utf-8"?>
<a:theme xmlns:a="http://schemas.openxmlformats.org/drawingml/2006/main" name="Tema do Office">
  <a:themeElements>
    <a:clrScheme name="Brasil Sorridente">
      <a:dk1>
        <a:srgbClr val="173DFF"/>
      </a:dk1>
      <a:lt1>
        <a:srgbClr val="FFCF00"/>
      </a:lt1>
      <a:dk2>
        <a:srgbClr val="FF0000"/>
      </a:dk2>
      <a:lt2>
        <a:srgbClr val="00CF00"/>
      </a:lt2>
      <a:accent1>
        <a:srgbClr val="173DFF"/>
      </a:accent1>
      <a:accent2>
        <a:srgbClr val="FFCF00"/>
      </a:accent2>
      <a:accent3>
        <a:srgbClr val="FF0000"/>
      </a:accent3>
      <a:accent4>
        <a:srgbClr val="00CF00"/>
      </a:accent4>
      <a:accent5>
        <a:srgbClr val="48A1FA"/>
      </a:accent5>
      <a:accent6>
        <a:srgbClr val="FEE599"/>
      </a:accent6>
      <a:hlink>
        <a:srgbClr val="173DFF"/>
      </a:hlink>
      <a:folHlink>
        <a:srgbClr val="FF0000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200</Words>
  <Application>Microsoft Office PowerPoint</Application>
  <PresentationFormat>Widescreen</PresentationFormat>
  <Paragraphs>43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14" baseType="lpstr">
      <vt:lpstr>Arial</vt:lpstr>
      <vt:lpstr>Montserrat</vt:lpstr>
      <vt:lpstr>Montserrat ExtraBold</vt:lpstr>
      <vt:lpstr>Rawline Black</vt:lpstr>
      <vt:lpstr>Rawline Light</vt:lpstr>
      <vt:lpstr>Tema do Office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9</cp:revision>
  <dcterms:created xsi:type="dcterms:W3CDTF">2023-10-08T21:11:43Z</dcterms:created>
  <dcterms:modified xsi:type="dcterms:W3CDTF">2023-10-12T03:29:15Z</dcterms:modified>
</cp:coreProperties>
</file>